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media/image28.jpg" ContentType="image/png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421" r:id="rId3"/>
    <p:sldId id="457" r:id="rId4"/>
    <p:sldId id="478" r:id="rId5"/>
    <p:sldId id="479" r:id="rId6"/>
    <p:sldId id="458" r:id="rId7"/>
    <p:sldId id="459" r:id="rId8"/>
    <p:sldId id="480" r:id="rId9"/>
    <p:sldId id="460" r:id="rId10"/>
    <p:sldId id="462" r:id="rId11"/>
    <p:sldId id="461" r:id="rId12"/>
    <p:sldId id="463" r:id="rId13"/>
    <p:sldId id="476" r:id="rId14"/>
    <p:sldId id="464" r:id="rId15"/>
    <p:sldId id="477" r:id="rId16"/>
    <p:sldId id="466" r:id="rId17"/>
    <p:sldId id="467" r:id="rId18"/>
    <p:sldId id="481" r:id="rId19"/>
    <p:sldId id="468" r:id="rId20"/>
    <p:sldId id="473" r:id="rId21"/>
    <p:sldId id="469" r:id="rId22"/>
    <p:sldId id="470" r:id="rId23"/>
    <p:sldId id="474" r:id="rId24"/>
    <p:sldId id="475" r:id="rId25"/>
    <p:sldId id="471" r:id="rId26"/>
    <p:sldId id="472" r:id="rId27"/>
    <p:sldId id="45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0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2020/4/9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917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6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2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image" Target="../media/image2.svg"/><Relationship Id="rId2" Type="http://schemas.openxmlformats.org/officeDocument/2006/relationships/tags" Target="../tags/tag176.xml"/><Relationship Id="rId16" Type="http://schemas.openxmlformats.org/officeDocument/2006/relationships/image" Target="../media/image5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image" Target="../media/image1.svg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6.xml"/><Relationship Id="rId9" Type="http://schemas.openxmlformats.org/officeDocument/2006/relationships/tags" Target="../tags/tag22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3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11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12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13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1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2020/4/9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7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2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0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9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2020/4/9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emf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7" Type="http://schemas.openxmlformats.org/officeDocument/2006/relationships/image" Target="../media/image3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4.xml"/><Relationship Id="rId4" Type="http://schemas.openxmlformats.org/officeDocument/2006/relationships/tags" Target="../tags/tag2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3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7.jpg"/><Relationship Id="rId5" Type="http://schemas.openxmlformats.org/officeDocument/2006/relationships/hyperlink" Target="https://zhuanlan.zhihu.com/p/31987113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image" Target="../media/image3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1.xml"/><Relationship Id="rId4" Type="http://schemas.openxmlformats.org/officeDocument/2006/relationships/tags" Target="../tags/tag2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4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4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800735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</a:t>
            </a:r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介绍：</a:t>
            </a:r>
            <a:endParaRPr lang="en-US" altLang="zh-CN" sz="6000" dirty="0" smtClean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r>
              <a:rPr lang="en-US" altLang="zh-CN" sz="6000" dirty="0" err="1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GraphEngine</a:t>
            </a:r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浅析</a:t>
            </a:r>
            <a:endParaRPr lang="zh-CN" altLang="en-US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69" y="5501640"/>
            <a:ext cx="1858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作者</a:t>
            </a:r>
            <a:r>
              <a:rPr lang="zh-CN" altLang="en-US" sz="2400" dirty="0" smtClean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：王俊</a:t>
            </a:r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On-Device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执行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4986" y="2019299"/>
            <a:ext cx="2995448" cy="15200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74986" y="4106478"/>
            <a:ext cx="2995448" cy="15200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36146" y="2091643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host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6146" y="5145777"/>
            <a:ext cx="901985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device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6146" y="4244557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CPU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935760" y="3055642"/>
            <a:ext cx="901984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CPU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852403" y="4694111"/>
            <a:ext cx="1068697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AICORE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837744" y="4233244"/>
            <a:ext cx="910078" cy="334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AICPU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1660849" y="3539359"/>
            <a:ext cx="274911" cy="5671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0800000">
            <a:off x="2783644" y="3539359"/>
            <a:ext cx="274911" cy="5671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6401" y="2620871"/>
            <a:ext cx="6629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片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32G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内存：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5G(parameter) + 26G(feature map) + 1G(HCCL)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多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流水线并行：</a:t>
            </a:r>
            <a:r>
              <a:rPr lang="en-US" altLang="zh-CN" dirty="0"/>
              <a:t> 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条流水线并行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AICORE&amp;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带宽：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32Cores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 读写带宽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128GBps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通信协议：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HCCS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PCIe4.0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RoCEv2</a:t>
            </a:r>
          </a:p>
          <a:p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同时掌握硬件和软件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整体的优化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空间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很大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9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331" y="4645957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331" y="4030820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633" y="3424332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827175"/>
            <a:ext cx="12192000" cy="56848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Pipeline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并行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0077" y="1889362"/>
            <a:ext cx="611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通过并行计算，隐藏掉部分耗时的计算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6563" y="286346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4540" y="3440590"/>
            <a:ext cx="900235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64774" y="4066068"/>
            <a:ext cx="1003781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14283" y="4715631"/>
            <a:ext cx="78611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9331" y="2827174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-21362" y="3396342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331" y="3994532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5314" y="4601021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314" y="5235501"/>
            <a:ext cx="1205810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20873" y="2974489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读取数据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720873" y="3554488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前向传播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720873" y="4123998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反向传播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720873" y="4755980"/>
            <a:ext cx="157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参数更新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816307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3200401" y="2295327"/>
            <a:ext cx="0" cy="330304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200401" y="3479631"/>
            <a:ext cx="1063929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264330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264330" y="4059523"/>
            <a:ext cx="1148378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62307" y="4687601"/>
            <a:ext cx="1246044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6114663" y="2258694"/>
            <a:ext cx="0" cy="333967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133651" y="2873142"/>
            <a:ext cx="597977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731628" y="3479631"/>
            <a:ext cx="1250301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981929" y="4059523"/>
            <a:ext cx="1428400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410329" y="4659711"/>
            <a:ext cx="1246044" cy="485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10656373" y="2360851"/>
            <a:ext cx="0" cy="333967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5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深度图优化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40155" y="2197099"/>
            <a:ext cx="96995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的整个流程上承载了所有信息，任何网络执行需要的信息都可以从不同阶段的图中找到。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24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图的基本元素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Node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Anchor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Attributes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Graph</a:t>
            </a:r>
          </a:p>
          <a:p>
            <a:pPr>
              <a:spcBef>
                <a:spcPts val="240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图的格式：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Prototxt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格式：方便搜索、查看、对比算子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Onnx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格式：可使用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Netron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等软件打开，方便详细分析较小的子图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2400"/>
              </a:spcBef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图中可以得到的信息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图的结构：节点连接关系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算子的属性：名称、类型、输入、输出、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shape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format</a:t>
            </a:r>
          </a:p>
          <a:p>
            <a:pPr marL="469900" indent="-457200">
              <a:buAutoNum type="arabicPeriod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资源分配的情况：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event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stream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memory offset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4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深度图优化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4540" y="3564294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图管理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2015820" y="1753967"/>
            <a:ext cx="627989" cy="4124505"/>
          </a:xfrm>
          <a:prstGeom prst="leftBrace">
            <a:avLst>
              <a:gd name="adj1" fmla="val 81137"/>
              <a:gd name="adj2" fmla="val 50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06121" y="1868847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图准备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06121" y="2521990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图拆分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006121" y="3175133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图优化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006121" y="3828276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图编译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06121" y="4481419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图加载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06121" y="5134562"/>
            <a:ext cx="1063690" cy="50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图执行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659631" y="1936107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shape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推导、引擎划分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59631" y="2589250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整图拆分、边界标识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9630" y="3242393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格式转换、算子融合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59630" y="3895536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资源分配、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task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编译、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stream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59630" y="4548679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加载至硬件上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59629" y="5201822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runtime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、返回结果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6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55" y="4056501"/>
            <a:ext cx="2700353" cy="142832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静态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图与动态图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5113" y="3560343"/>
            <a:ext cx="530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(mode=</a:t>
            </a:r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context.GRAPH_MODE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6886" y="3560343"/>
            <a:ext cx="5887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(mode=</a:t>
            </a:r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context.PYNATIVE_MODE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817845" y="1630902"/>
            <a:ext cx="6232849" cy="1255583"/>
            <a:chOff x="2752531" y="1832850"/>
            <a:chExt cx="6232849" cy="1255583"/>
          </a:xfrm>
        </p:grpSpPr>
        <p:sp>
          <p:nvSpPr>
            <p:cNvPr id="7" name="矩形 6"/>
            <p:cNvSpPr/>
            <p:nvPr/>
          </p:nvSpPr>
          <p:spPr>
            <a:xfrm>
              <a:off x="6358813" y="1832850"/>
              <a:ext cx="2085392" cy="117739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842999" y="2079223"/>
              <a:ext cx="4823928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 smtClean="0"/>
                <a:t>Net = 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FCNet</a:t>
              </a:r>
              <a:r>
                <a:rPr lang="en-US" altLang="zh-CN" sz="800" dirty="0" smtClean="0"/>
                <a:t>()</a:t>
              </a:r>
            </a:p>
            <a:p>
              <a:r>
                <a:rPr lang="en-US" altLang="zh-CN" sz="800" dirty="0" smtClean="0"/>
                <a:t>opt </a:t>
              </a:r>
              <a:r>
                <a:rPr lang="en-US" altLang="zh-CN" sz="800" dirty="0"/>
                <a:t>= </a:t>
              </a:r>
              <a:r>
                <a:rPr lang="en-US" altLang="zh-CN" sz="800" dirty="0">
                  <a:solidFill>
                    <a:srgbClr val="7030A0"/>
                  </a:solidFill>
                </a:rPr>
                <a:t>Momentum</a:t>
              </a:r>
              <a:r>
                <a:rPr lang="en-US" altLang="zh-CN" sz="800" dirty="0"/>
                <a:t>(0.1, 0.9, filter(lambda x: </a:t>
              </a:r>
              <a:r>
                <a:rPr lang="en-US" altLang="zh-CN" sz="800" dirty="0" err="1"/>
                <a:t>x.requires_grad</a:t>
              </a:r>
              <a:r>
                <a:rPr lang="en-US" altLang="zh-CN" sz="800" dirty="0"/>
                <a:t>, </a:t>
              </a:r>
              <a:r>
                <a:rPr lang="en-US" altLang="zh-CN" sz="800" dirty="0" err="1"/>
                <a:t>net.parameters</a:t>
              </a:r>
              <a:r>
                <a:rPr lang="en-US" altLang="zh-CN" sz="800" dirty="0" smtClean="0"/>
                <a:t>()))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 err="1"/>
                <a:t>NetWithLoss</a:t>
              </a:r>
              <a:r>
                <a:rPr lang="en-US" altLang="zh-CN" sz="800" dirty="0"/>
                <a:t> = 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NetTrainOneStepCell</a:t>
              </a:r>
              <a:r>
                <a:rPr lang="en-US" altLang="zh-CN" sz="800" dirty="0"/>
                <a:t>(Net, </a:t>
              </a:r>
              <a:r>
                <a:rPr lang="en-US" altLang="zh-CN" sz="800" dirty="0">
                  <a:solidFill>
                    <a:srgbClr val="0070C0"/>
                  </a:solidFill>
                </a:rPr>
                <a:t>optimizer</a:t>
              </a:r>
              <a:r>
                <a:rPr lang="en-US" altLang="zh-CN" sz="800" dirty="0"/>
                <a:t>=opt)</a:t>
              </a:r>
            </a:p>
            <a:p>
              <a:r>
                <a:rPr lang="en-US" altLang="zh-CN" sz="800" dirty="0" smtClean="0"/>
                <a:t>model </a:t>
              </a:r>
              <a:r>
                <a:rPr lang="en-US" altLang="zh-CN" sz="800" dirty="0"/>
                <a:t>= </a:t>
              </a:r>
              <a:r>
                <a:rPr lang="en-US" altLang="zh-CN" sz="800" dirty="0" smtClean="0">
                  <a:solidFill>
                    <a:srgbClr val="7030A0"/>
                  </a:solidFill>
                </a:rPr>
                <a:t>Model</a:t>
              </a:r>
              <a:r>
                <a:rPr lang="en-US" altLang="zh-CN" sz="800" dirty="0" smtClean="0"/>
                <a:t>(</a:t>
              </a:r>
              <a:r>
                <a:rPr lang="en-US" altLang="zh-CN" sz="800" dirty="0" err="1" smtClean="0"/>
                <a:t>NetWithLoss</a:t>
              </a:r>
              <a:r>
                <a:rPr lang="en-US" altLang="zh-CN" sz="800" dirty="0" smtClean="0"/>
                <a:t>)</a:t>
              </a:r>
              <a:endParaRPr lang="en-US" altLang="zh-CN" sz="800" dirty="0"/>
            </a:p>
            <a:p>
              <a:r>
                <a:rPr lang="en-US" altLang="zh-CN" sz="800" dirty="0" err="1"/>
                <a:t>model.</a:t>
              </a:r>
              <a:r>
                <a:rPr lang="en-US" altLang="zh-CN" sz="800" dirty="0" err="1">
                  <a:solidFill>
                    <a:srgbClr val="7030A0"/>
                  </a:solidFill>
                </a:rPr>
                <a:t>train</a:t>
              </a:r>
              <a:r>
                <a:rPr lang="en-US" altLang="zh-CN" sz="800" dirty="0"/>
                <a:t>(</a:t>
              </a:r>
              <a:r>
                <a:rPr lang="en-US" altLang="zh-CN" sz="800" dirty="0" err="1"/>
                <a:t>epoch_size</a:t>
              </a:r>
              <a:r>
                <a:rPr lang="en-US" altLang="zh-CN" sz="800" dirty="0"/>
                <a:t>, ds, </a:t>
              </a:r>
              <a:r>
                <a:rPr lang="en-US" altLang="zh-CN" sz="800" dirty="0" err="1">
                  <a:solidFill>
                    <a:srgbClr val="0070C0"/>
                  </a:solidFill>
                </a:rPr>
                <a:t>epoch_end_callback</a:t>
              </a:r>
              <a:r>
                <a:rPr lang="en-US" altLang="zh-CN" sz="800" dirty="0"/>
                <a:t> = </a:t>
              </a:r>
              <a:r>
                <a:rPr lang="en-US" altLang="zh-CN" sz="800" dirty="0" err="1"/>
                <a:t>ckpoint_cb</a:t>
              </a:r>
              <a:r>
                <a:rPr lang="en-US" altLang="zh-CN" sz="800" dirty="0"/>
                <a:t>)</a:t>
              </a:r>
              <a:endParaRPr lang="zh-CN" altLang="en-US" sz="800" dirty="0"/>
            </a:p>
            <a:p>
              <a:endParaRPr lang="en-US" altLang="zh-CN" sz="105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52531" y="1832850"/>
              <a:ext cx="6232849" cy="125558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箭头连接符 30"/>
          <p:cNvCxnSpPr>
            <a:stCxn id="28" idx="2"/>
            <a:endCxn id="25" idx="0"/>
          </p:cNvCxnSpPr>
          <p:nvPr/>
        </p:nvCxnSpPr>
        <p:spPr>
          <a:xfrm flipH="1">
            <a:off x="2817845" y="2886485"/>
            <a:ext cx="3116425" cy="673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2"/>
            <a:endCxn id="26" idx="0"/>
          </p:cNvCxnSpPr>
          <p:nvPr/>
        </p:nvCxnSpPr>
        <p:spPr>
          <a:xfrm>
            <a:off x="5934270" y="2886485"/>
            <a:ext cx="3116424" cy="673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0" y="5784977"/>
            <a:ext cx="121920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786604" y="5985852"/>
            <a:ext cx="2248678" cy="7277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201108" y="6165079"/>
            <a:ext cx="34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GraphEngine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40155" y="4065924"/>
            <a:ext cx="2744153" cy="1418902"/>
          </a:xfrm>
          <a:prstGeom prst="rect">
            <a:avLst/>
          </a:prstGeom>
          <a:solidFill>
            <a:schemeClr val="accent3">
              <a:alpha val="15000"/>
            </a:schemeClr>
          </a:solidFill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30" y="4018098"/>
            <a:ext cx="2867076" cy="142832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7315200" y="4142068"/>
            <a:ext cx="755779" cy="1342758"/>
          </a:xfrm>
          <a:prstGeom prst="rect">
            <a:avLst/>
          </a:prstGeom>
          <a:solidFill>
            <a:schemeClr val="accent3">
              <a:alpha val="36000"/>
            </a:schemeClr>
          </a:solidFill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>
            <a:stCxn id="47" idx="2"/>
          </p:cNvCxnSpPr>
          <p:nvPr/>
        </p:nvCxnSpPr>
        <p:spPr>
          <a:xfrm flipH="1">
            <a:off x="2631233" y="5484826"/>
            <a:ext cx="2899" cy="300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6" idx="2"/>
          </p:cNvCxnSpPr>
          <p:nvPr/>
        </p:nvCxnSpPr>
        <p:spPr>
          <a:xfrm>
            <a:off x="8618368" y="5446423"/>
            <a:ext cx="3118" cy="338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2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格式转换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" y="1466850"/>
            <a:ext cx="4988990" cy="275379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616" y="4933482"/>
            <a:ext cx="2652000" cy="12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84506" y="2408958"/>
            <a:ext cx="6096000" cy="16893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CUBE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实现矩阵乘加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C=A*B+C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cycle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16*16*16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个乘加运算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要求：左矩阵放在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L0A BUF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，右矩阵放在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L0B BUF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，结果存放在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L0C BUF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23" y="4367990"/>
            <a:ext cx="4334714" cy="24029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4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83285" y="3088433"/>
            <a:ext cx="5013662" cy="1268963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算子融合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5323" y="1827767"/>
            <a:ext cx="483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按照某种模式，将一定范式的若干算子融合成一个大算子，减少数据在内存间的搬运次数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56996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Conv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2855304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BN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4553612" y="3312367"/>
            <a:ext cx="112900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Relu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2286000" y="3641122"/>
            <a:ext cx="569304" cy="15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3984308" y="3655118"/>
            <a:ext cx="569304" cy="154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3094857" y="4357396"/>
            <a:ext cx="600065" cy="88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3285" y="5243804"/>
            <a:ext cx="5013662" cy="1268963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25614" y="5472403"/>
            <a:ext cx="1251864" cy="811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Fusion-OP</a:t>
            </a:r>
            <a:endParaRPr lang="zh-CN" altLang="en-US" dirty="0"/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94" y="2206916"/>
            <a:ext cx="5991969" cy="3321698"/>
          </a:xfrm>
          <a:prstGeom prst="rect">
            <a:avLst/>
          </a:prstGeom>
        </p:spPr>
      </p:pic>
      <p:cxnSp>
        <p:nvCxnSpPr>
          <p:cNvPr id="33" name="曲线连接符 32"/>
          <p:cNvCxnSpPr/>
          <p:nvPr/>
        </p:nvCxnSpPr>
        <p:spPr>
          <a:xfrm flipV="1">
            <a:off x="6876661" y="2556588"/>
            <a:ext cx="2080727" cy="317241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>
            <a:off x="6876661" y="2873829"/>
            <a:ext cx="2080727" cy="317241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flipV="1">
            <a:off x="9330612" y="2715208"/>
            <a:ext cx="1418253" cy="65314"/>
          </a:xfrm>
          <a:prstGeom prst="curved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/>
          <p:nvPr/>
        </p:nvCxnSpPr>
        <p:spPr>
          <a:xfrm rot="10800000" flipV="1">
            <a:off x="9135968" y="3641235"/>
            <a:ext cx="903770" cy="124813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16200000" flipH="1">
            <a:off x="10456592" y="3244643"/>
            <a:ext cx="467381" cy="7594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多边形 47"/>
          <p:cNvSpPr/>
          <p:nvPr/>
        </p:nvSpPr>
        <p:spPr>
          <a:xfrm>
            <a:off x="9116008" y="2976465"/>
            <a:ext cx="2369976" cy="802433"/>
          </a:xfrm>
          <a:custGeom>
            <a:avLst/>
            <a:gdLst>
              <a:gd name="connsiteX0" fmla="*/ 2024743 w 2369976"/>
              <a:gd name="connsiteY0" fmla="*/ 0 h 802433"/>
              <a:gd name="connsiteX1" fmla="*/ 2360645 w 2369976"/>
              <a:gd name="connsiteY1" fmla="*/ 410547 h 802433"/>
              <a:gd name="connsiteX2" fmla="*/ 2369976 w 2369976"/>
              <a:gd name="connsiteY2" fmla="*/ 438539 h 802433"/>
              <a:gd name="connsiteX3" fmla="*/ 2360645 w 2369976"/>
              <a:gd name="connsiteY3" fmla="*/ 615821 h 802433"/>
              <a:gd name="connsiteX4" fmla="*/ 2323323 w 2369976"/>
              <a:gd name="connsiteY4" fmla="*/ 690466 h 802433"/>
              <a:gd name="connsiteX5" fmla="*/ 2313992 w 2369976"/>
              <a:gd name="connsiteY5" fmla="*/ 718457 h 802433"/>
              <a:gd name="connsiteX6" fmla="*/ 2239347 w 2369976"/>
              <a:gd name="connsiteY6" fmla="*/ 774441 h 802433"/>
              <a:gd name="connsiteX7" fmla="*/ 2183363 w 2369976"/>
              <a:gd name="connsiteY7" fmla="*/ 802433 h 802433"/>
              <a:gd name="connsiteX8" fmla="*/ 1996751 w 2369976"/>
              <a:gd name="connsiteY8" fmla="*/ 783772 h 802433"/>
              <a:gd name="connsiteX9" fmla="*/ 1940768 w 2369976"/>
              <a:gd name="connsiteY9" fmla="*/ 765111 h 802433"/>
              <a:gd name="connsiteX10" fmla="*/ 1912776 w 2369976"/>
              <a:gd name="connsiteY10" fmla="*/ 755780 h 802433"/>
              <a:gd name="connsiteX11" fmla="*/ 1894114 w 2369976"/>
              <a:gd name="connsiteY11" fmla="*/ 737119 h 802433"/>
              <a:gd name="connsiteX12" fmla="*/ 1847461 w 2369976"/>
              <a:gd name="connsiteY12" fmla="*/ 699796 h 802433"/>
              <a:gd name="connsiteX13" fmla="*/ 1800808 w 2369976"/>
              <a:gd name="connsiteY13" fmla="*/ 643813 h 802433"/>
              <a:gd name="connsiteX14" fmla="*/ 1782147 w 2369976"/>
              <a:gd name="connsiteY14" fmla="*/ 587829 h 802433"/>
              <a:gd name="connsiteX15" fmla="*/ 1763486 w 2369976"/>
              <a:gd name="connsiteY15" fmla="*/ 559837 h 802433"/>
              <a:gd name="connsiteX16" fmla="*/ 1744825 w 2369976"/>
              <a:gd name="connsiteY16" fmla="*/ 494523 h 802433"/>
              <a:gd name="connsiteX17" fmla="*/ 1754155 w 2369976"/>
              <a:gd name="connsiteY17" fmla="*/ 345233 h 802433"/>
              <a:gd name="connsiteX18" fmla="*/ 1763486 w 2369976"/>
              <a:gd name="connsiteY18" fmla="*/ 307911 h 802433"/>
              <a:gd name="connsiteX19" fmla="*/ 1791478 w 2369976"/>
              <a:gd name="connsiteY19" fmla="*/ 223935 h 802433"/>
              <a:gd name="connsiteX20" fmla="*/ 1800808 w 2369976"/>
              <a:gd name="connsiteY20" fmla="*/ 195943 h 802433"/>
              <a:gd name="connsiteX21" fmla="*/ 1828800 w 2369976"/>
              <a:gd name="connsiteY21" fmla="*/ 139959 h 802433"/>
              <a:gd name="connsiteX22" fmla="*/ 1856792 w 2369976"/>
              <a:gd name="connsiteY22" fmla="*/ 121298 h 802433"/>
              <a:gd name="connsiteX23" fmla="*/ 1884784 w 2369976"/>
              <a:gd name="connsiteY23" fmla="*/ 111968 h 802433"/>
              <a:gd name="connsiteX24" fmla="*/ 1978090 w 2369976"/>
              <a:gd name="connsiteY24" fmla="*/ 121298 h 802433"/>
              <a:gd name="connsiteX25" fmla="*/ 2034074 w 2369976"/>
              <a:gd name="connsiteY25" fmla="*/ 139959 h 802433"/>
              <a:gd name="connsiteX26" fmla="*/ 2052735 w 2369976"/>
              <a:gd name="connsiteY26" fmla="*/ 158621 h 802433"/>
              <a:gd name="connsiteX27" fmla="*/ 2080727 w 2369976"/>
              <a:gd name="connsiteY27" fmla="*/ 177282 h 802433"/>
              <a:gd name="connsiteX28" fmla="*/ 2090057 w 2369976"/>
              <a:gd name="connsiteY28" fmla="*/ 205274 h 802433"/>
              <a:gd name="connsiteX29" fmla="*/ 2080727 w 2369976"/>
              <a:gd name="connsiteY29" fmla="*/ 410547 h 802433"/>
              <a:gd name="connsiteX30" fmla="*/ 2071396 w 2369976"/>
              <a:gd name="connsiteY30" fmla="*/ 438539 h 802433"/>
              <a:gd name="connsiteX31" fmla="*/ 2052735 w 2369976"/>
              <a:gd name="connsiteY31" fmla="*/ 466531 h 802433"/>
              <a:gd name="connsiteX32" fmla="*/ 1996751 w 2369976"/>
              <a:gd name="connsiteY32" fmla="*/ 503853 h 802433"/>
              <a:gd name="connsiteX33" fmla="*/ 1940768 w 2369976"/>
              <a:gd name="connsiteY33" fmla="*/ 531845 h 802433"/>
              <a:gd name="connsiteX34" fmla="*/ 1922106 w 2369976"/>
              <a:gd name="connsiteY34" fmla="*/ 550506 h 802433"/>
              <a:gd name="connsiteX35" fmla="*/ 1847461 w 2369976"/>
              <a:gd name="connsiteY35" fmla="*/ 578498 h 802433"/>
              <a:gd name="connsiteX36" fmla="*/ 1782147 w 2369976"/>
              <a:gd name="connsiteY36" fmla="*/ 606490 h 802433"/>
              <a:gd name="connsiteX37" fmla="*/ 1726163 w 2369976"/>
              <a:gd name="connsiteY37" fmla="*/ 634482 h 802433"/>
              <a:gd name="connsiteX38" fmla="*/ 1492898 w 2369976"/>
              <a:gd name="connsiteY38" fmla="*/ 662474 h 802433"/>
              <a:gd name="connsiteX39" fmla="*/ 1203649 w 2369976"/>
              <a:gd name="connsiteY39" fmla="*/ 662474 h 802433"/>
              <a:gd name="connsiteX40" fmla="*/ 1054359 w 2369976"/>
              <a:gd name="connsiteY40" fmla="*/ 653143 h 802433"/>
              <a:gd name="connsiteX41" fmla="*/ 317241 w 2369976"/>
              <a:gd name="connsiteY41" fmla="*/ 662474 h 802433"/>
              <a:gd name="connsiteX42" fmla="*/ 177282 w 2369976"/>
              <a:gd name="connsiteY42" fmla="*/ 671804 h 802433"/>
              <a:gd name="connsiteX43" fmla="*/ 0 w 2369976"/>
              <a:gd name="connsiteY43" fmla="*/ 662474 h 80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69976" h="802433">
                <a:moveTo>
                  <a:pt x="2024743" y="0"/>
                </a:moveTo>
                <a:cubicBezTo>
                  <a:pt x="2136710" y="136849"/>
                  <a:pt x="2251273" y="271615"/>
                  <a:pt x="2360645" y="410547"/>
                </a:cubicBezTo>
                <a:cubicBezTo>
                  <a:pt x="2366729" y="418275"/>
                  <a:pt x="2369976" y="428704"/>
                  <a:pt x="2369976" y="438539"/>
                </a:cubicBezTo>
                <a:cubicBezTo>
                  <a:pt x="2369976" y="497715"/>
                  <a:pt x="2367696" y="557067"/>
                  <a:pt x="2360645" y="615821"/>
                </a:cubicBezTo>
                <a:cubicBezTo>
                  <a:pt x="2354797" y="664554"/>
                  <a:pt x="2348918" y="664869"/>
                  <a:pt x="2323323" y="690466"/>
                </a:cubicBezTo>
                <a:cubicBezTo>
                  <a:pt x="2320213" y="699796"/>
                  <a:pt x="2319052" y="710023"/>
                  <a:pt x="2313992" y="718457"/>
                </a:cubicBezTo>
                <a:cubicBezTo>
                  <a:pt x="2302483" y="737638"/>
                  <a:pt x="2243985" y="771349"/>
                  <a:pt x="2239347" y="774441"/>
                </a:cubicBezTo>
                <a:cubicBezTo>
                  <a:pt x="2203171" y="798558"/>
                  <a:pt x="2221994" y="789556"/>
                  <a:pt x="2183363" y="802433"/>
                </a:cubicBezTo>
                <a:cubicBezTo>
                  <a:pt x="2121159" y="796213"/>
                  <a:pt x="2058538" y="793278"/>
                  <a:pt x="1996751" y="783772"/>
                </a:cubicBezTo>
                <a:cubicBezTo>
                  <a:pt x="1977309" y="780781"/>
                  <a:pt x="1959429" y="771331"/>
                  <a:pt x="1940768" y="765111"/>
                </a:cubicBezTo>
                <a:lnTo>
                  <a:pt x="1912776" y="755780"/>
                </a:lnTo>
                <a:cubicBezTo>
                  <a:pt x="1906555" y="749560"/>
                  <a:pt x="1900983" y="742615"/>
                  <a:pt x="1894114" y="737119"/>
                </a:cubicBezTo>
                <a:cubicBezTo>
                  <a:pt x="1867179" y="715570"/>
                  <a:pt x="1867482" y="724822"/>
                  <a:pt x="1847461" y="699796"/>
                </a:cubicBezTo>
                <a:cubicBezTo>
                  <a:pt x="1795497" y="634842"/>
                  <a:pt x="1867304" y="710307"/>
                  <a:pt x="1800808" y="643813"/>
                </a:cubicBezTo>
                <a:cubicBezTo>
                  <a:pt x="1794588" y="625152"/>
                  <a:pt x="1793058" y="604196"/>
                  <a:pt x="1782147" y="587829"/>
                </a:cubicBezTo>
                <a:cubicBezTo>
                  <a:pt x="1775927" y="578498"/>
                  <a:pt x="1768501" y="569867"/>
                  <a:pt x="1763486" y="559837"/>
                </a:cubicBezTo>
                <a:cubicBezTo>
                  <a:pt x="1756791" y="546448"/>
                  <a:pt x="1747816" y="506486"/>
                  <a:pt x="1744825" y="494523"/>
                </a:cubicBezTo>
                <a:cubicBezTo>
                  <a:pt x="1747935" y="444760"/>
                  <a:pt x="1749194" y="394846"/>
                  <a:pt x="1754155" y="345233"/>
                </a:cubicBezTo>
                <a:cubicBezTo>
                  <a:pt x="1755431" y="332473"/>
                  <a:pt x="1759801" y="320194"/>
                  <a:pt x="1763486" y="307911"/>
                </a:cubicBezTo>
                <a:cubicBezTo>
                  <a:pt x="1763501" y="307861"/>
                  <a:pt x="1786805" y="237956"/>
                  <a:pt x="1791478" y="223935"/>
                </a:cubicBezTo>
                <a:lnTo>
                  <a:pt x="1800808" y="195943"/>
                </a:lnTo>
                <a:cubicBezTo>
                  <a:pt x="1808396" y="173178"/>
                  <a:pt x="1810714" y="158045"/>
                  <a:pt x="1828800" y="139959"/>
                </a:cubicBezTo>
                <a:cubicBezTo>
                  <a:pt x="1836729" y="132030"/>
                  <a:pt x="1846762" y="126313"/>
                  <a:pt x="1856792" y="121298"/>
                </a:cubicBezTo>
                <a:cubicBezTo>
                  <a:pt x="1865589" y="116900"/>
                  <a:pt x="1875453" y="115078"/>
                  <a:pt x="1884784" y="111968"/>
                </a:cubicBezTo>
                <a:cubicBezTo>
                  <a:pt x="1915886" y="115078"/>
                  <a:pt x="1947368" y="115538"/>
                  <a:pt x="1978090" y="121298"/>
                </a:cubicBezTo>
                <a:cubicBezTo>
                  <a:pt x="1997424" y="124923"/>
                  <a:pt x="2034074" y="139959"/>
                  <a:pt x="2034074" y="139959"/>
                </a:cubicBezTo>
                <a:cubicBezTo>
                  <a:pt x="2040294" y="146180"/>
                  <a:pt x="2045866" y="153125"/>
                  <a:pt x="2052735" y="158621"/>
                </a:cubicBezTo>
                <a:cubicBezTo>
                  <a:pt x="2061492" y="165626"/>
                  <a:pt x="2073722" y="168525"/>
                  <a:pt x="2080727" y="177282"/>
                </a:cubicBezTo>
                <a:cubicBezTo>
                  <a:pt x="2086871" y="184962"/>
                  <a:pt x="2086947" y="195943"/>
                  <a:pt x="2090057" y="205274"/>
                </a:cubicBezTo>
                <a:cubicBezTo>
                  <a:pt x="2086947" y="273698"/>
                  <a:pt x="2086189" y="342270"/>
                  <a:pt x="2080727" y="410547"/>
                </a:cubicBezTo>
                <a:cubicBezTo>
                  <a:pt x="2079943" y="420351"/>
                  <a:pt x="2075795" y="429742"/>
                  <a:pt x="2071396" y="438539"/>
                </a:cubicBezTo>
                <a:cubicBezTo>
                  <a:pt x="2066381" y="448569"/>
                  <a:pt x="2061174" y="459147"/>
                  <a:pt x="2052735" y="466531"/>
                </a:cubicBezTo>
                <a:cubicBezTo>
                  <a:pt x="2035856" y="481300"/>
                  <a:pt x="2012610" y="487994"/>
                  <a:pt x="1996751" y="503853"/>
                </a:cubicBezTo>
                <a:cubicBezTo>
                  <a:pt x="1969023" y="531583"/>
                  <a:pt x="1986624" y="520381"/>
                  <a:pt x="1940768" y="531845"/>
                </a:cubicBezTo>
                <a:cubicBezTo>
                  <a:pt x="1934547" y="538065"/>
                  <a:pt x="1929426" y="545626"/>
                  <a:pt x="1922106" y="550506"/>
                </a:cubicBezTo>
                <a:cubicBezTo>
                  <a:pt x="1892827" y="570025"/>
                  <a:pt x="1880288" y="570292"/>
                  <a:pt x="1847461" y="578498"/>
                </a:cubicBezTo>
                <a:cubicBezTo>
                  <a:pt x="1684849" y="659804"/>
                  <a:pt x="1905709" y="551573"/>
                  <a:pt x="1782147" y="606490"/>
                </a:cubicBezTo>
                <a:cubicBezTo>
                  <a:pt x="1763081" y="614964"/>
                  <a:pt x="1746508" y="629858"/>
                  <a:pt x="1726163" y="634482"/>
                </a:cubicBezTo>
                <a:cubicBezTo>
                  <a:pt x="1704978" y="639297"/>
                  <a:pt x="1539080" y="657343"/>
                  <a:pt x="1492898" y="662474"/>
                </a:cubicBezTo>
                <a:cubicBezTo>
                  <a:pt x="1375343" y="691861"/>
                  <a:pt x="1459929" y="674394"/>
                  <a:pt x="1203649" y="662474"/>
                </a:cubicBezTo>
                <a:cubicBezTo>
                  <a:pt x="1153842" y="660157"/>
                  <a:pt x="1104122" y="656253"/>
                  <a:pt x="1054359" y="653143"/>
                </a:cubicBezTo>
                <a:lnTo>
                  <a:pt x="317241" y="662474"/>
                </a:lnTo>
                <a:cubicBezTo>
                  <a:pt x="270495" y="663469"/>
                  <a:pt x="224039" y="671804"/>
                  <a:pt x="177282" y="671804"/>
                </a:cubicBezTo>
                <a:cubicBezTo>
                  <a:pt x="118106" y="671804"/>
                  <a:pt x="0" y="662474"/>
                  <a:pt x="0" y="662474"/>
                </a:cubicBez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3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昇腾芯片简介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dump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75323" y="1649967"/>
            <a:ext cx="48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提供了数据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的功能，以便调试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0162" y="2152916"/>
            <a:ext cx="1446245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r>
              <a:rPr lang="en-US" altLang="zh-CN" dirty="0" smtClean="0"/>
              <a:t>dump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7528696" y="2979062"/>
            <a:ext cx="48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e2e_dump.json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976" y="3466274"/>
            <a:ext cx="5165563" cy="317158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69480" y="2886729"/>
            <a:ext cx="632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context.set_context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enable_mem_reuse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=False)</a:t>
            </a: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export MINDSPORE_CONFIG_PATH=e2e_dump.json</a:t>
            </a:r>
          </a:p>
          <a:p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os.environ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[‘MINDSPORE_CONFIG_PATH’]=“e2e_dump.json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57" y="3969671"/>
            <a:ext cx="5238000" cy="25097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17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5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dump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835" y="1608752"/>
            <a:ext cx="1446245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</a:t>
            </a:r>
            <a:r>
              <a:rPr lang="en-US" altLang="zh-CN" dirty="0" smtClean="0"/>
              <a:t>dump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2835" y="2197099"/>
            <a:ext cx="432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export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DUMP_GE_GRAPH=1</a:t>
            </a:r>
          </a:p>
          <a:p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os.environ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[‘DUMP_GE_GRAPH’]=‘1’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017" y="3021230"/>
            <a:ext cx="349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全量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不含有权重的基本版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只显示节点关系的精简版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4: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onnx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格式的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286" y="1466850"/>
            <a:ext cx="2883600" cy="36604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71" y="5347934"/>
            <a:ext cx="9144000" cy="1019175"/>
          </a:xfrm>
          <a:prstGeom prst="rect">
            <a:avLst/>
          </a:prstGeom>
        </p:spPr>
      </p:pic>
      <p:pic>
        <p:nvPicPr>
          <p:cNvPr id="2052" name="Picture 4" descr="C:\Users\w00514439\AppData\Roaming\eSpace_Desktop\UserData\w00514439\imagefiles\8917C03B-0D21-4173-8BCB-1B620577493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58" y="1530276"/>
            <a:ext cx="2880000" cy="33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5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学习与硬件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profiling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95404" y="1661568"/>
            <a:ext cx="6070710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profiling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工具可以为每一个算子打点，精确得到每一个算子在芯片上的运行时间，可以对性能进行完备的分析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55" y="3209328"/>
            <a:ext cx="5706000" cy="34157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7281" y="3209328"/>
            <a:ext cx="6733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环境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变量：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export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PROFILING_DIR=/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/log/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npu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/profiling/container/3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mkdir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-p 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/log/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npu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/profiling/container/3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JOB_ID=1558618389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PROFILING_MODE=true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PROFILING_OPTIONS=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training_trace:task_trace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FP_POINT=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input_ids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export BP_POINT=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MatMul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19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7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All-reduce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8029" y="5382433"/>
            <a:ext cx="9058567" cy="1154318"/>
            <a:chOff x="195386" y="2191914"/>
            <a:chExt cx="9058567" cy="1154318"/>
          </a:xfrm>
        </p:grpSpPr>
        <p:sp>
          <p:nvSpPr>
            <p:cNvPr id="122" name="矩形 121"/>
            <p:cNvSpPr/>
            <p:nvPr/>
          </p:nvSpPr>
          <p:spPr bwMode="auto">
            <a:xfrm>
              <a:off x="195386" y="2191914"/>
              <a:ext cx="146914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1664534" y="2191914"/>
              <a:ext cx="347866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backward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7784804" y="2191914"/>
              <a:ext cx="146914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eight update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2332989" y="2769073"/>
              <a:ext cx="1940431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AllReduce1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5143202" y="2769073"/>
              <a:ext cx="2641602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AllReduce2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1" name="直接连接符 140"/>
          <p:cNvCxnSpPr/>
          <p:nvPr/>
        </p:nvCxnSpPr>
        <p:spPr bwMode="auto">
          <a:xfrm flipV="1">
            <a:off x="15129185" y="1499323"/>
            <a:ext cx="0" cy="981171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 bwMode="auto">
          <a:xfrm>
            <a:off x="15129185" y="2480494"/>
            <a:ext cx="0" cy="1558330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 bwMode="auto">
          <a:xfrm>
            <a:off x="14395270" y="3461665"/>
            <a:ext cx="733915" cy="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/>
          <p:cNvSpPr txBox="1"/>
          <p:nvPr/>
        </p:nvSpPr>
        <p:spPr>
          <a:xfrm>
            <a:off x="14394610" y="3173088"/>
            <a:ext cx="868133" cy="29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ar2end</a:t>
            </a:r>
            <a:endParaRPr lang="zh-CN" altLang="en-US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50682" y="1499323"/>
            <a:ext cx="60707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通过对梯度的合理分段，可以有效减少端到端时间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8335"/>
            <a:ext cx="12192000" cy="1606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03" y="3609349"/>
            <a:ext cx="7905459" cy="155824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6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All-reduce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20077" y="1640928"/>
            <a:ext cx="10392527" cy="4296249"/>
            <a:chOff x="1477088" y="1016618"/>
            <a:chExt cx="9156618" cy="3785327"/>
          </a:xfrm>
        </p:grpSpPr>
        <p:sp>
          <p:nvSpPr>
            <p:cNvPr id="14" name="矩形 13"/>
            <p:cNvSpPr/>
            <p:nvPr/>
          </p:nvSpPr>
          <p:spPr bwMode="auto">
            <a:xfrm>
              <a:off x="1477088" y="2168614"/>
              <a:ext cx="162636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Forward-1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03458" y="2168614"/>
              <a:ext cx="284153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bw1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51845" y="2168614"/>
              <a:ext cx="164521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eight update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/>
            <p:cNvCxnSpPr>
              <a:stCxn id="14" idx="1"/>
            </p:cNvCxnSpPr>
            <p:nvPr/>
          </p:nvCxnSpPr>
          <p:spPr bwMode="auto">
            <a:xfrm flipV="1">
              <a:off x="1477088" y="1359550"/>
              <a:ext cx="0" cy="1097644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28" idx="1"/>
            </p:cNvCxnSpPr>
            <p:nvPr/>
          </p:nvCxnSpPr>
          <p:spPr bwMode="auto">
            <a:xfrm flipH="1" flipV="1">
              <a:off x="8095307" y="1714334"/>
              <a:ext cx="1757" cy="742860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676797" y="1016618"/>
              <a:ext cx="1911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end to end = 244.35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>
              <a:off x="1477088" y="1359550"/>
              <a:ext cx="7319071" cy="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6" idx="3"/>
            </p:cNvCxnSpPr>
            <p:nvPr/>
          </p:nvCxnSpPr>
          <p:spPr bwMode="auto">
            <a:xfrm flipH="1">
              <a:off x="8097063" y="2457194"/>
              <a:ext cx="2" cy="945052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 bwMode="auto">
            <a:xfrm>
              <a:off x="6499650" y="3388470"/>
              <a:ext cx="1597413" cy="456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038468" y="3122475"/>
              <a:ext cx="868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55.58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8796159" y="2168614"/>
              <a:ext cx="146914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Forward-2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 flipV="1">
              <a:off x="8796159" y="1367055"/>
              <a:ext cx="0" cy="1090140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095307" y="1391168"/>
              <a:ext cx="2538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/>
                <a:t>GetNext</a:t>
              </a:r>
              <a:r>
                <a:rPr lang="en-US" altLang="zh-CN" sz="1200" dirty="0" smtClean="0"/>
                <a:t> </a:t>
              </a:r>
            </a:p>
            <a:p>
              <a:endParaRPr lang="en-US" altLang="zh-CN" sz="1200" dirty="0" smtClean="0"/>
            </a:p>
            <a:p>
              <a:r>
                <a:rPr lang="en-US" altLang="zh-CN" sz="1200" dirty="0" smtClean="0"/>
                <a:t>15.09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8097063" y="1705288"/>
              <a:ext cx="69909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 bwMode="auto">
            <a:xfrm>
              <a:off x="3379230" y="2168614"/>
              <a:ext cx="462996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bw2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3833315" y="2168614"/>
              <a:ext cx="418659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bw3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242549" y="2168614"/>
              <a:ext cx="434368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bw4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662205" y="2168614"/>
              <a:ext cx="430205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bw5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085005" y="2168614"/>
              <a:ext cx="394785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bw6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469646" y="2168614"/>
              <a:ext cx="341626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bw7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11273" y="2168614"/>
              <a:ext cx="157222" cy="57715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bw8</a:t>
              </a:r>
              <a:endPara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 bwMode="auto">
            <a:xfrm flipV="1">
              <a:off x="5968495" y="1520323"/>
              <a:ext cx="0" cy="936872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477088" y="1705288"/>
              <a:ext cx="44914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3023570" y="1381824"/>
              <a:ext cx="1354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f</a:t>
              </a:r>
              <a:r>
                <a:rPr lang="en-US" altLang="zh-CN" sz="1200" dirty="0" err="1" smtClean="0"/>
                <a:t>p_bp</a:t>
              </a:r>
              <a:r>
                <a:rPr lang="en-US" altLang="zh-CN" sz="1200" dirty="0" smtClean="0"/>
                <a:t> = 153.39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3828661" y="2758216"/>
              <a:ext cx="384730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AR2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3375951" y="2758216"/>
              <a:ext cx="415225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7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AR1</a:t>
              </a:r>
              <a:endPara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4248639" y="2758216"/>
              <a:ext cx="370502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AR3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4657859" y="2758216"/>
              <a:ext cx="384353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AR4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5091899" y="2758216"/>
              <a:ext cx="330956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AR5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458103" y="2758216"/>
              <a:ext cx="295430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AR6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806403" y="2758216"/>
              <a:ext cx="380137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tabLst/>
              </a:pPr>
              <a:r>
                <a:rPr kumimoji="0" lang="en-US" altLang="zh-CN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AR7</a:t>
              </a:r>
              <a:endParaRPr kumimoji="0" lang="zh-CN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6243273" y="2758216"/>
              <a:ext cx="203413" cy="43648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7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AR8</a:t>
              </a:r>
              <a:endPara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3826424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248720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465815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5" idx="1"/>
            </p:cNvCxnSpPr>
            <p:nvPr/>
          </p:nvCxnSpPr>
          <p:spPr>
            <a:xfrm>
              <a:off x="5091899" y="2976460"/>
              <a:ext cx="0" cy="4165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45774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80560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41075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5968495" y="1705387"/>
              <a:ext cx="21268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6135113" y="1405419"/>
              <a:ext cx="187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BP_to_iter_end</a:t>
              </a:r>
              <a:r>
                <a:rPr lang="en-US" altLang="zh-CN" sz="1200" dirty="0"/>
                <a:t>=75.87 </a:t>
              </a:r>
              <a:r>
                <a:rPr lang="en-US" altLang="zh-CN" sz="1200" dirty="0" err="1"/>
                <a:t>ms</a:t>
              </a:r>
              <a:endParaRPr lang="zh-CN" altLang="en-US" sz="1200" dirty="0"/>
            </a:p>
            <a:p>
              <a:endParaRPr lang="zh-CN" altLang="en-US" sz="12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79700" y="4021951"/>
              <a:ext cx="6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6.98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146.67 MB</a:t>
              </a:r>
              <a:endParaRPr lang="zh-CN" altLang="en-US" sz="700" dirty="0"/>
            </a:p>
          </p:txBody>
        </p:sp>
        <p:cxnSp>
          <p:nvCxnSpPr>
            <p:cNvPr id="62" name="直接箭头连接符 61"/>
            <p:cNvCxnSpPr>
              <a:stCxn id="48" idx="2"/>
              <a:endCxn id="59" idx="0"/>
            </p:cNvCxnSpPr>
            <p:nvPr/>
          </p:nvCxnSpPr>
          <p:spPr>
            <a:xfrm>
              <a:off x="6344980" y="3194704"/>
              <a:ext cx="645126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7" idx="2"/>
              <a:endCxn id="76" idx="0"/>
            </p:cNvCxnSpPr>
            <p:nvPr/>
          </p:nvCxnSpPr>
          <p:spPr>
            <a:xfrm>
              <a:off x="5996472" y="3194704"/>
              <a:ext cx="425926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46" idx="2"/>
              <a:endCxn id="75" idx="0"/>
            </p:cNvCxnSpPr>
            <p:nvPr/>
          </p:nvCxnSpPr>
          <p:spPr>
            <a:xfrm>
              <a:off x="5605818" y="3194704"/>
              <a:ext cx="234713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45" idx="2"/>
              <a:endCxn id="74" idx="0"/>
            </p:cNvCxnSpPr>
            <p:nvPr/>
          </p:nvCxnSpPr>
          <p:spPr>
            <a:xfrm>
              <a:off x="5257377" y="3194704"/>
              <a:ext cx="1287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44" idx="2"/>
              <a:endCxn id="73" idx="0"/>
            </p:cNvCxnSpPr>
            <p:nvPr/>
          </p:nvCxnSpPr>
          <p:spPr>
            <a:xfrm flipH="1">
              <a:off x="4676797" y="3194704"/>
              <a:ext cx="173239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43" idx="2"/>
              <a:endCxn id="72" idx="0"/>
            </p:cNvCxnSpPr>
            <p:nvPr/>
          </p:nvCxnSpPr>
          <p:spPr>
            <a:xfrm flipH="1">
              <a:off x="4094930" y="3194704"/>
              <a:ext cx="338960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41" idx="2"/>
              <a:endCxn id="71" idx="0"/>
            </p:cNvCxnSpPr>
            <p:nvPr/>
          </p:nvCxnSpPr>
          <p:spPr>
            <a:xfrm flipH="1">
              <a:off x="3513063" y="3194704"/>
              <a:ext cx="507963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42" idx="2"/>
              <a:endCxn id="70" idx="0"/>
            </p:cNvCxnSpPr>
            <p:nvPr/>
          </p:nvCxnSpPr>
          <p:spPr>
            <a:xfrm flipH="1">
              <a:off x="2981094" y="3194704"/>
              <a:ext cx="602470" cy="827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2706427" y="4021951"/>
              <a:ext cx="549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12.18 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72.20 MB</a:t>
              </a:r>
              <a:endParaRPr lang="zh-CN" altLang="en-US" sz="7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188498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18.46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172.22 MB</a:t>
              </a:r>
              <a:endParaRPr lang="zh-CN" altLang="en-US" sz="700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770365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13.34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180.24 MB</a:t>
              </a:r>
              <a:endParaRPr lang="zh-CN" altLang="en-US" sz="700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352232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12.97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156.23 MB</a:t>
              </a:r>
              <a:endParaRPr lang="zh-CN" altLang="en-US" sz="700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934099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17.82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180.24 MB</a:t>
              </a:r>
              <a:endParaRPr lang="zh-CN" altLang="en-US" sz="700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515966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8.16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156.23 MB</a:t>
              </a:r>
              <a:endParaRPr lang="zh-CN" altLang="en-US" sz="700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097833" y="4021951"/>
              <a:ext cx="649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/>
                <a:t>14.40 </a:t>
              </a:r>
              <a:r>
                <a:rPr lang="en-US" altLang="zh-CN" sz="700" dirty="0" err="1" smtClean="0"/>
                <a:t>ms</a:t>
              </a:r>
              <a:endParaRPr lang="en-US" altLang="zh-CN" sz="700" dirty="0" smtClean="0"/>
            </a:p>
            <a:p>
              <a:r>
                <a:rPr lang="en-US" altLang="zh-CN" sz="700" dirty="0" smtClean="0"/>
                <a:t>180.24 MB</a:t>
              </a:r>
              <a:endParaRPr lang="zh-CN" altLang="en-US" sz="700" dirty="0"/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3791176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21339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4619141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042212" y="2976460"/>
              <a:ext cx="0" cy="4165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422855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752889" y="2976460"/>
              <a:ext cx="0" cy="4257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186540" y="2457194"/>
              <a:ext cx="0" cy="9450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3791176" y="3393030"/>
              <a:ext cx="352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4213391" y="3393030"/>
              <a:ext cx="38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619141" y="3393030"/>
              <a:ext cx="387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042212" y="3393030"/>
              <a:ext cx="4279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422855" y="3393030"/>
              <a:ext cx="297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748013" y="3393030"/>
              <a:ext cx="552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186540" y="3393030"/>
              <a:ext cx="545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6445711" y="3393030"/>
              <a:ext cx="7234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endCxn id="95" idx="0"/>
            </p:cNvCxnSpPr>
            <p:nvPr/>
          </p:nvCxnSpPr>
          <p:spPr>
            <a:xfrm flipH="1">
              <a:off x="3496201" y="3388533"/>
              <a:ext cx="318930" cy="263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3261123" y="3651597"/>
              <a:ext cx="47015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753868" y="3674039"/>
              <a:ext cx="4801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0.10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4242549" y="3674039"/>
              <a:ext cx="4941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738743" y="3674039"/>
              <a:ext cx="5006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0.13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261953" y="3674039"/>
              <a:ext cx="4801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0.21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749153" y="3674039"/>
              <a:ext cx="495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0.11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251848" y="3674039"/>
              <a:ext cx="4956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0.11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03" name="直接箭头连接符 102"/>
            <p:cNvCxnSpPr>
              <a:endCxn id="96" idx="0"/>
            </p:cNvCxnSpPr>
            <p:nvPr/>
          </p:nvCxnSpPr>
          <p:spPr>
            <a:xfrm flipH="1">
              <a:off x="3993921" y="3392563"/>
              <a:ext cx="238762" cy="28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endCxn id="97" idx="0"/>
            </p:cNvCxnSpPr>
            <p:nvPr/>
          </p:nvCxnSpPr>
          <p:spPr>
            <a:xfrm flipH="1">
              <a:off x="4489609" y="3374693"/>
              <a:ext cx="145230" cy="299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endCxn id="98" idx="0"/>
            </p:cNvCxnSpPr>
            <p:nvPr/>
          </p:nvCxnSpPr>
          <p:spPr>
            <a:xfrm flipH="1">
              <a:off x="4989054" y="3388470"/>
              <a:ext cx="79238" cy="285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endCxn id="99" idx="0"/>
            </p:cNvCxnSpPr>
            <p:nvPr/>
          </p:nvCxnSpPr>
          <p:spPr>
            <a:xfrm>
              <a:off x="5440042" y="3388533"/>
              <a:ext cx="61964" cy="285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endCxn id="100" idx="0"/>
            </p:cNvCxnSpPr>
            <p:nvPr/>
          </p:nvCxnSpPr>
          <p:spPr>
            <a:xfrm>
              <a:off x="5781160" y="3402246"/>
              <a:ext cx="215794" cy="271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endCxn id="101" idx="0"/>
            </p:cNvCxnSpPr>
            <p:nvPr/>
          </p:nvCxnSpPr>
          <p:spPr>
            <a:xfrm>
              <a:off x="6213265" y="3392563"/>
              <a:ext cx="286384" cy="28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42" idx="1"/>
            </p:cNvCxnSpPr>
            <p:nvPr/>
          </p:nvCxnSpPr>
          <p:spPr>
            <a:xfrm>
              <a:off x="3375951" y="2976460"/>
              <a:ext cx="0" cy="182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/>
            <p:nvPr/>
          </p:nvCxnSpPr>
          <p:spPr>
            <a:xfrm>
              <a:off x="3375951" y="4801945"/>
              <a:ext cx="324489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文本框 113"/>
            <p:cNvSpPr txBox="1"/>
            <p:nvPr/>
          </p:nvSpPr>
          <p:spPr>
            <a:xfrm>
              <a:off x="4581023" y="4455903"/>
              <a:ext cx="868133" cy="244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106.51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cxnSp>
          <p:nvCxnSpPr>
            <p:cNvPr id="115" name="直接连接符 114"/>
            <p:cNvCxnSpPr>
              <a:stCxn id="16" idx="1"/>
              <a:endCxn id="117" idx="2"/>
            </p:cNvCxnSpPr>
            <p:nvPr/>
          </p:nvCxnSpPr>
          <p:spPr>
            <a:xfrm flipH="1" flipV="1">
              <a:off x="6445711" y="2026105"/>
              <a:ext cx="6134" cy="4310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 flipH="1">
              <a:off x="5969037" y="2051224"/>
              <a:ext cx="4828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6011644" y="1749106"/>
              <a:ext cx="868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20.29 </a:t>
              </a:r>
              <a:r>
                <a:rPr lang="en-US" altLang="zh-CN" sz="1200" dirty="0" err="1" smtClean="0"/>
                <a:t>ms</a:t>
              </a:r>
              <a:endParaRPr lang="zh-CN" altLang="en-US" sz="1200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5950110" y="2186424"/>
              <a:ext cx="495601" cy="17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 smtClean="0">
                  <a:solidFill>
                    <a:schemeClr val="accent4">
                      <a:lumMod val="50000"/>
                    </a:schemeClr>
                  </a:solidFill>
                </a:rPr>
                <a:t>11.94 </a:t>
              </a:r>
              <a:r>
                <a:rPr lang="en-US" altLang="zh-CN" sz="700" dirty="0" err="1" smtClean="0">
                  <a:solidFill>
                    <a:schemeClr val="accent4">
                      <a:lumMod val="50000"/>
                    </a:schemeClr>
                  </a:solidFill>
                </a:rPr>
                <a:t>ms</a:t>
              </a:r>
              <a:endParaRPr lang="zh-CN" altLang="en-US" sz="7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3959634" y="6115031"/>
            <a:ext cx="208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Sum_of_ar</a:t>
            </a:r>
            <a:r>
              <a:rPr lang="en-US" altLang="zh-CN" sz="1200" dirty="0" smtClean="0"/>
              <a:t> = 104.84 </a:t>
            </a:r>
            <a:r>
              <a:rPr lang="en-US" altLang="zh-CN" sz="1200" dirty="0" err="1" smtClean="0"/>
              <a:t>ms</a:t>
            </a:r>
            <a:endParaRPr lang="zh-CN" altLang="en-US" sz="1200" dirty="0"/>
          </a:p>
        </p:txBody>
      </p:sp>
      <p:cxnSp>
        <p:nvCxnSpPr>
          <p:cNvPr id="120" name="直接箭头连接符 119"/>
          <p:cNvCxnSpPr>
            <a:endCxn id="36" idx="3"/>
          </p:cNvCxnSpPr>
          <p:nvPr/>
        </p:nvCxnSpPr>
        <p:spPr>
          <a:xfrm flipH="1">
            <a:off x="5717709" y="3275945"/>
            <a:ext cx="2474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7939669" y="4914702"/>
            <a:ext cx="30729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两段切分：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277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八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段切分：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244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提升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11.91%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3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Stream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可视化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945" y="2583460"/>
            <a:ext cx="7513200" cy="4181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683" y="1696565"/>
            <a:ext cx="662473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./</a:t>
            </a:r>
            <a:r>
              <a:rPr lang="en-US" altLang="zh-CN" dirty="0"/>
              <a:t>stream_analyzer.py ge_proto_11647_RefreshRealStream.txt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8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昇腾芯片性能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" y="1791676"/>
            <a:ext cx="2647950" cy="1724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" y="4097816"/>
            <a:ext cx="4104000" cy="169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15" y="2356745"/>
            <a:ext cx="2125961" cy="11101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7037" y="6008914"/>
            <a:ext cx="27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11s 30w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图片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178" y="2135649"/>
            <a:ext cx="1892264" cy="15523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04654" y="3995179"/>
            <a:ext cx="374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Nezha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-large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batch_size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=16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Tesla V100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364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昇腾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910:    182 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ms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/step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提升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50.00%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25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553173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Arial" panose="020B0604020202090204" pitchFamily="34" charset="0"/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50098" y="1735494"/>
            <a:ext cx="9106678" cy="203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昇腾芯片架构、算力、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Atlas900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训练集群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GE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架构、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on-device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执行、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pipeline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并行、深度图优化、算子融合、格式转换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、图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dump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profiling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AI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芯片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0744" y="6245150"/>
            <a:ext cx="894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CN" dirty="0">
                <a:hlinkClick r:id="rId5"/>
              </a:rPr>
              <a:t>https://zhuanlan.zhihu.com/p/31987113</a:t>
            </a: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" y="1588719"/>
            <a:ext cx="4552076" cy="3669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47467" y="5382580"/>
            <a:ext cx="18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芯片分类</a:t>
            </a:r>
            <a:r>
              <a:rPr lang="en-US" altLang="zh-CN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9337" y="3432963"/>
            <a:ext cx="56636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推理芯片数量多于训练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推理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芯片数量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成熟商用训练推理芯片可供选择的较少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8655" y="4906322"/>
            <a:ext cx="566368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CUDA + GPU(Tesla V100)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TensorFlow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+ TPU(TPU3.0)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MindSpore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+ Ascend910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745" y="1954796"/>
            <a:ext cx="1880419" cy="110883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80541"/>
              </p:ext>
            </p:extLst>
          </p:nvPr>
        </p:nvGraphicFramePr>
        <p:xfrm>
          <a:off x="7603194" y="1836182"/>
          <a:ext cx="421810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38"/>
                <a:gridCol w="2584265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Architecture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Da Vinci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Performance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 TFLOPS@FP16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512 TOPS@INT8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en-US" altLang="zh-CN" baseline="0" dirty="0" smtClean="0"/>
                        <a:t> Power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350(310) W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4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模型精度与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Flops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5" y="1665945"/>
            <a:ext cx="4152900" cy="3028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3108" y="6109137"/>
            <a:ext cx="894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YanPing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Huang et.al, “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GPipe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Easy Scaling with Micro-Batch Pipeline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Parallelism”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[2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Ilija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Radosavovic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et.al, “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Designing Network Design Spaces”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154" y="1657663"/>
            <a:ext cx="4595812" cy="30372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5608" y="4682625"/>
            <a:ext cx="312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ImageNet Top-1 Accuracy 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2842" y="4698391"/>
            <a:ext cx="312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RegNet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Comparisions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zh-CN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19097" y="5395881"/>
            <a:ext cx="52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一般来说，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模型的精度与模型大小呈现正相关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38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矩阵乘法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7795"/>
            <a:ext cx="6092204" cy="47212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63514" y="3060494"/>
            <a:ext cx="574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一个网络中数以千万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亿记的运算，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90%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以上都是矩阵乘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9" y="4418090"/>
            <a:ext cx="1198340" cy="6609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5" y="4368695"/>
            <a:ext cx="1192675" cy="7597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649" y="4194150"/>
            <a:ext cx="1880419" cy="110883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7560267" y="4627984"/>
            <a:ext cx="410547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9516352" y="4627269"/>
            <a:ext cx="410547" cy="242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3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1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昇腾芯片架构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63" y="1799150"/>
            <a:ext cx="6242180" cy="34604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25117" y="212348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Cube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来提供矩阵乘的核心算力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卷积、全连接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Vector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计算单元来覆盖剩下的大多数向量运算操作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(Pooling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Batchnorm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RPN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Scalar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单元来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完成控制和基础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的标量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运算（更复杂的标量运算通过集成专门的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AICPU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来完成）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丰富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的片上存储单元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大数据通路来保证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CUBE/Vector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供应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4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64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4884663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30598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677199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827694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5528950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5633526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99766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4825608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9605" y="1696085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昇腾芯片简介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62008" y="335029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GraphEngine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22072" y="5194373"/>
            <a:ext cx="23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2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0" grpId="0" bldLvl="0" animBg="1"/>
      <p:bldP spid="20" grpId="1" animBg="1"/>
      <p:bldP spid="29" grpId="0" bldLvl="0" animBg="1"/>
      <p:bldP spid="29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05" y="1481159"/>
            <a:ext cx="6517189" cy="3895682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MindSpore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架构图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24432" y="3470810"/>
            <a:ext cx="6219567" cy="83202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弧形箭头 3"/>
          <p:cNvSpPr/>
          <p:nvPr/>
        </p:nvSpPr>
        <p:spPr>
          <a:xfrm>
            <a:off x="1980086" y="3925330"/>
            <a:ext cx="699458" cy="19554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81823" y="5376841"/>
            <a:ext cx="82304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On-Device Execution-----</a:t>
            </a:r>
            <a:r>
              <a:rPr lang="zh-CN" altLang="en-US" dirty="0" smtClean="0"/>
              <a:t>整图下沉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Pipeline Parallel-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并行计算（输入数据、反向计算）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Low level Optimization-----</a:t>
            </a:r>
            <a:r>
              <a:rPr lang="zh-CN" altLang="en-US" dirty="0" smtClean="0"/>
              <a:t>针对昇腾芯片优化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7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1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GraphEngine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90204" pitchFamily="34" charset="0"/>
              </a:rPr>
              <a:t>架构图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701832" y="2251185"/>
            <a:ext cx="41785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GE: Graph Engine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（图优化引擎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），对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不同前端提供统一的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IR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接口对接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，提供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对后端计算引擎最优化部署能力。其主要包括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IR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表示、图准备、图拆分、图优化、图编译、图加载、图执行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图管理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等功能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067130" y="6581001"/>
            <a:ext cx="1056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Page 8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" y="2019299"/>
            <a:ext cx="7425510" cy="3665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51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33141</TotalTime>
  <Words>1080</Words>
  <Application>Microsoft Office PowerPoint</Application>
  <PresentationFormat>宽屏</PresentationFormat>
  <Paragraphs>251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TypeLand.com 康熙字典體</vt:lpstr>
      <vt:lpstr>汉仪旗黑-85S</vt:lpstr>
      <vt:lpstr>隶书</vt:lpstr>
      <vt:lpstr>宋体</vt:lpstr>
      <vt:lpstr>微软雅黑</vt:lpstr>
      <vt:lpstr>浙江民間書刻體</vt:lpstr>
      <vt:lpstr>Arial</vt:lpstr>
      <vt:lpstr>Calibri</vt:lpstr>
      <vt:lpstr>Times New Roman</vt:lpstr>
      <vt:lpstr>Viner Hand ITC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wangjun (CA)</cp:lastModifiedBy>
  <cp:revision>216</cp:revision>
  <dcterms:created xsi:type="dcterms:W3CDTF">2020-03-27T02:47:50Z</dcterms:created>
  <dcterms:modified xsi:type="dcterms:W3CDTF">2020-04-26T01:30:44Z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